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9" r:id="rId3"/>
    <p:sldId id="260" r:id="rId4"/>
    <p:sldId id="27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2626"/>
    <a:srgbClr val="9A0000"/>
    <a:srgbClr val="DDF9FF"/>
    <a:srgbClr val="41A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6AF70-150D-4995-9BA7-427C6933473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EA470-766A-4DB5-BF59-4C927FA43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4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EA470-766A-4DB5-BF59-4C927FA4305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2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</a:p>
          <a:p>
            <a:pPr lvl="0" algn="ctr"/>
            <a:r>
              <a:rPr lang="ru-RU" sz="60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сельского  поселения Покур</a:t>
            </a:r>
          </a:p>
          <a:p>
            <a:pPr lvl="0" algn="ctr"/>
            <a:r>
              <a:rPr lang="ru-RU" sz="60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2024 </a:t>
            </a:r>
            <a:r>
              <a:rPr lang="ru-RU" sz="60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65"/>
    </mc:Choice>
    <mc:Fallback xmlns="">
      <p:transition spd="slow" advTm="23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7140">
              <a:srgbClr val="D9EFFF"/>
            </a:gs>
            <a:gs pos="5500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46100" y="404664"/>
            <a:ext cx="18473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pic>
        <p:nvPicPr>
          <p:cNvPr id="14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00" y="3304866"/>
            <a:ext cx="1473698" cy="1523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Евгений\Desktop\10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15" y="3427162"/>
            <a:ext cx="2592286" cy="1506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1690041"/>
            <a:ext cx="4032448" cy="730847"/>
          </a:xfrm>
          <a:prstGeom prst="round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осуществление федеральных полномочий по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ЗАГС-4,3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2636912"/>
            <a:ext cx="4032448" cy="8640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рамках МП «Управление муниципальным имуществом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805,9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0725" y="3763169"/>
            <a:ext cx="4051235" cy="81040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рамках МП « Безопасность жизни деятельности» 694,5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0725" y="4843290"/>
            <a:ext cx="4510028" cy="18002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МП»Создание условий для деятельности народных дружин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-15,0 тыс.руб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автономного округа на создании условий для деятельности народных дружин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-15,0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6257" y="116632"/>
            <a:ext cx="8182167" cy="122711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сфере национальной безопасности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правоохранительной деятельности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года-1534,7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157192"/>
            <a:ext cx="3384376" cy="13222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79" y="1424754"/>
            <a:ext cx="1944217" cy="19213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15" y="1509782"/>
            <a:ext cx="1945704" cy="1757189"/>
          </a:xfrm>
          <a:prstGeom prst="rect">
            <a:avLst/>
          </a:prstGeom>
        </p:spPr>
      </p:pic>
      <p:pic>
        <p:nvPicPr>
          <p:cNvPr id="21" name="Picture 7" descr="C:\Users\Евгений\Desktop\logo-yugoriy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42026"/>
            <a:ext cx="2232248" cy="4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Звук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"/>
    </mc:Choice>
    <mc:Fallback xmlns="">
      <p:transition spd="slow" advTm="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62390" y="116632"/>
            <a:ext cx="7798042" cy="930200"/>
          </a:xfrm>
          <a:prstGeom prst="round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общегосударственные вопросы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2023 года-17 230,1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6217" y="1175768"/>
            <a:ext cx="3381145" cy="1046416"/>
          </a:xfrm>
          <a:prstGeom prst="round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kern="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высшего </a:t>
            </a:r>
          </a:p>
          <a:p>
            <a:pPr algn="ctr"/>
            <a:r>
              <a:rPr lang="ru-RU" sz="1600" b="1" kern="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должностного лица субъекта </a:t>
            </a:r>
            <a:r>
              <a:rPr lang="ru-RU" sz="1600" b="1" kern="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1791,5 тыс.руб</a:t>
            </a:r>
            <a:endParaRPr lang="ru-RU" sz="1600" b="1" kern="0" dirty="0">
              <a:ln w="10541" cmpd="sng">
                <a:noFill/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7537" y="2360242"/>
            <a:ext cx="3278507" cy="13278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исполнительных органов 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 </a:t>
            </a:r>
          </a:p>
          <a:p>
            <a:pPr algn="ctr"/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5230,6 тыс.руб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8073" y="1238947"/>
            <a:ext cx="1914045" cy="148677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 на содержание </a:t>
            </a:r>
          </a:p>
          <a:p>
            <a:pPr algn="ctr"/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ОМС района </a:t>
            </a:r>
          </a:p>
          <a:p>
            <a:pPr algn="ctr"/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167,3 тыс.руб.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4230" y="3845563"/>
            <a:ext cx="3122662" cy="173686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 органов местного самоуправления </a:t>
            </a:r>
          </a:p>
          <a:p>
            <a:pPr algn="ctr"/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8480,5 тыс.руб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02752" y="2952411"/>
            <a:ext cx="1770029" cy="12155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судебных актов РФ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50,0тыс.руб</a:t>
            </a:r>
            <a:r>
              <a:rPr lang="ru-RU" sz="16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5711368"/>
            <a:ext cx="2664296" cy="9978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оплату дополнительных</a:t>
            </a:r>
          </a:p>
          <a:p>
            <a:pPr algn="ctr"/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 и компенсаций </a:t>
            </a:r>
          </a:p>
          <a:p>
            <a:pPr algn="ctr"/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150,0 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86044" y="4325436"/>
            <a:ext cx="2094068" cy="12569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проведение выборов и референдумов</a:t>
            </a:r>
          </a:p>
          <a:p>
            <a:pPr algn="ctr"/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1041,4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94" y="1399953"/>
            <a:ext cx="290628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8" y="4167975"/>
            <a:ext cx="3412128" cy="2396425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3386892" y="5767694"/>
            <a:ext cx="1905188" cy="94155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 318,4 тыс.руб.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Звук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"/>
    </mc:Choice>
    <mc:Fallback xmlns="">
      <p:transition spd="slow" advTm="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Евгений\Desktop\big_ind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57" y="4198526"/>
            <a:ext cx="2729629" cy="232681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78282" y="260648"/>
            <a:ext cx="7581652" cy="15121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общего характера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года – 65 177,4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3666" y="2012676"/>
            <a:ext cx="3492554" cy="21602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рамках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 к ОЗП (энергоносители)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45 363,8 тыс.руб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8896" y="4412776"/>
            <a:ext cx="3425500" cy="19442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капитального строительства по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застройке тыс.руб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19 813,6 тыс.руб.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11208"/>
            <a:ext cx="2520280" cy="22002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652" y="4198526"/>
            <a:ext cx="2341532" cy="232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"/>
    </mc:Choice>
    <mc:Fallback xmlns="">
      <p:transition spd="slow" advTm="2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магнитный диск 3"/>
          <p:cNvSpPr/>
          <p:nvPr/>
        </p:nvSpPr>
        <p:spPr>
          <a:xfrm>
            <a:off x="1115616" y="116632"/>
            <a:ext cx="7200800" cy="2232248"/>
          </a:xfrm>
          <a:prstGeom prst="flowChartMagneticDis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сельского поселения Покур </a:t>
            </a:r>
          </a:p>
          <a:p>
            <a:pPr lvl="0" algn="ctr"/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4858" y="2489558"/>
            <a:ext cx="2232248" cy="1142603"/>
          </a:xfrm>
          <a:prstGeom prst="roundRect">
            <a:avLst/>
          </a:prstGeom>
          <a:gradFill>
            <a:gsLst>
              <a:gs pos="65000">
                <a:schemeClr val="bg2"/>
              </a:gs>
              <a:gs pos="2186">
                <a:schemeClr val="accent1">
                  <a:lumMod val="5000"/>
                  <a:lumOff val="95000"/>
                </a:schemeClr>
              </a:gs>
              <a:gs pos="16000">
                <a:schemeClr val="accent1">
                  <a:lumMod val="45000"/>
                  <a:lumOff val="55000"/>
                </a:schemeClr>
              </a:gs>
              <a:gs pos="32000">
                <a:schemeClr val="accent1">
                  <a:lumMod val="45000"/>
                  <a:lumOff val="5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lvl="0"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97914" y="2489558"/>
            <a:ext cx="2160240" cy="1142603"/>
          </a:xfrm>
          <a:prstGeom prst="roundRect">
            <a:avLst/>
          </a:prstGeom>
          <a:gradFill>
            <a:gsLst>
              <a:gs pos="65000">
                <a:schemeClr val="bg2"/>
              </a:gs>
              <a:gs pos="2186">
                <a:schemeClr val="accent1">
                  <a:lumMod val="5000"/>
                  <a:lumOff val="95000"/>
                </a:schemeClr>
              </a:gs>
              <a:gs pos="16000">
                <a:schemeClr val="accent1">
                  <a:lumMod val="45000"/>
                  <a:lumOff val="55000"/>
                </a:schemeClr>
              </a:gs>
              <a:gs pos="32000">
                <a:schemeClr val="accent1">
                  <a:lumMod val="45000"/>
                  <a:lumOff val="5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Дефицит(-),</a:t>
            </a:r>
          </a:p>
          <a:p>
            <a:pPr lvl="0"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Профицит(+),</a:t>
            </a:r>
          </a:p>
          <a:p>
            <a:pPr lvl="0"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00" y="2492896"/>
            <a:ext cx="2088232" cy="1142603"/>
          </a:xfrm>
          <a:prstGeom prst="roundRect">
            <a:avLst/>
          </a:prstGeom>
          <a:gradFill>
            <a:gsLst>
              <a:gs pos="65000">
                <a:schemeClr val="bg2"/>
              </a:gs>
              <a:gs pos="2186">
                <a:schemeClr val="accent1">
                  <a:lumMod val="5000"/>
                  <a:lumOff val="95000"/>
                </a:schemeClr>
              </a:gs>
              <a:gs pos="16000">
                <a:schemeClr val="accent1">
                  <a:lumMod val="45000"/>
                  <a:lumOff val="55000"/>
                </a:schemeClr>
              </a:gs>
              <a:gs pos="32000">
                <a:schemeClr val="accent1">
                  <a:lumMod val="45000"/>
                  <a:lumOff val="5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lvl="0"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1214627" y="4067301"/>
            <a:ext cx="1512168" cy="1800200"/>
          </a:xfrm>
          <a:prstGeom prst="flowChartMagneticDisk">
            <a:avLst/>
          </a:prstGeom>
          <a:gradFill>
            <a:gsLst>
              <a:gs pos="65000">
                <a:schemeClr val="bg2"/>
              </a:gs>
              <a:gs pos="2186">
                <a:schemeClr val="accent1">
                  <a:lumMod val="5000"/>
                  <a:lumOff val="95000"/>
                </a:schemeClr>
              </a:gs>
              <a:gs pos="16000">
                <a:schemeClr val="accent1">
                  <a:lumMod val="45000"/>
                  <a:lumOff val="55000"/>
                </a:schemeClr>
              </a:gs>
              <a:gs pos="32000">
                <a:schemeClr val="accent1">
                  <a:lumMod val="45000"/>
                  <a:lumOff val="5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108 091,4</a:t>
            </a:r>
          </a:p>
          <a:p>
            <a:pPr lvl="0" algn="ctr"/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магнитный диск 17"/>
          <p:cNvSpPr/>
          <p:nvPr/>
        </p:nvSpPr>
        <p:spPr>
          <a:xfrm>
            <a:off x="6660232" y="4077072"/>
            <a:ext cx="1512168" cy="1800200"/>
          </a:xfrm>
          <a:prstGeom prst="flowChartMagneticDisk">
            <a:avLst/>
          </a:prstGeom>
          <a:gradFill>
            <a:gsLst>
              <a:gs pos="65000">
                <a:schemeClr val="bg2"/>
              </a:gs>
              <a:gs pos="2186">
                <a:schemeClr val="accent1">
                  <a:lumMod val="5000"/>
                  <a:lumOff val="95000"/>
                </a:schemeClr>
              </a:gs>
              <a:gs pos="16000">
                <a:schemeClr val="accent1">
                  <a:lumMod val="45000"/>
                  <a:lumOff val="55000"/>
                </a:schemeClr>
              </a:gs>
              <a:gs pos="32000">
                <a:schemeClr val="accent1">
                  <a:lumMod val="45000"/>
                  <a:lumOff val="5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106619,8</a:t>
            </a:r>
          </a:p>
          <a:p>
            <a:pPr lvl="0"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3963951" y="4077072"/>
            <a:ext cx="1512168" cy="1800200"/>
          </a:xfrm>
          <a:prstGeom prst="flowChartMagneticDisk">
            <a:avLst/>
          </a:prstGeom>
          <a:gradFill>
            <a:gsLst>
              <a:gs pos="65000">
                <a:schemeClr val="bg2"/>
              </a:gs>
              <a:gs pos="2186">
                <a:schemeClr val="accent1">
                  <a:lumMod val="5000"/>
                  <a:lumOff val="95000"/>
                </a:schemeClr>
              </a:gs>
              <a:gs pos="16000">
                <a:schemeClr val="accent1">
                  <a:lumMod val="45000"/>
                  <a:lumOff val="55000"/>
                </a:schemeClr>
              </a:gs>
              <a:gs pos="32000">
                <a:schemeClr val="accent1">
                  <a:lumMod val="45000"/>
                  <a:lumOff val="5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1 471,6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705153" y="3627276"/>
            <a:ext cx="576064" cy="435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427984" y="3632161"/>
            <a:ext cx="576064" cy="435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150815" y="3632160"/>
            <a:ext cx="576064" cy="435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2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"/>
    </mc:Choice>
    <mc:Fallback xmlns="">
      <p:transition spd="slow" advTm="12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7000">
              <a:schemeClr val="bg2">
                <a:tint val="98000"/>
                <a:shade val="90000"/>
                <a:satMod val="160000"/>
                <a:lumMod val="100000"/>
              </a:schemeClr>
            </a:gs>
            <a:gs pos="39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>
            <a:off x="1880821" y="165908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1619673" y="27800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1619673" y="27800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788239" y="1608231"/>
            <a:ext cx="98893" cy="9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Цилиндр 31"/>
          <p:cNvSpPr/>
          <p:nvPr/>
        </p:nvSpPr>
        <p:spPr>
          <a:xfrm>
            <a:off x="246866" y="1550746"/>
            <a:ext cx="2300342" cy="1156700"/>
          </a:xfrm>
          <a:prstGeom prst="can">
            <a:avLst>
              <a:gd name="adj" fmla="val 27520"/>
            </a:avLst>
          </a:prstGeom>
          <a:gradFill>
            <a:gsLst>
              <a:gs pos="5700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21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5118,3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0" name="Цилиндр 69"/>
          <p:cNvSpPr/>
          <p:nvPr/>
        </p:nvSpPr>
        <p:spPr>
          <a:xfrm>
            <a:off x="6588224" y="1568563"/>
            <a:ext cx="2300342" cy="1151098"/>
          </a:xfrm>
          <a:prstGeom prst="can">
            <a:avLst>
              <a:gd name="adj" fmla="val 27520"/>
            </a:avLst>
          </a:prstGeom>
          <a:gradFill>
            <a:gsLst>
              <a:gs pos="5700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15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1279,7 тыс.руб.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Цилиндр 70"/>
          <p:cNvSpPr/>
          <p:nvPr/>
        </p:nvSpPr>
        <p:spPr>
          <a:xfrm>
            <a:off x="3108407" y="1637605"/>
            <a:ext cx="2772307" cy="1164428"/>
          </a:xfrm>
          <a:prstGeom prst="can">
            <a:avLst>
              <a:gd name="adj" fmla="val 27520"/>
            </a:avLst>
          </a:prstGeom>
          <a:gradFill>
            <a:gsLst>
              <a:gs pos="5700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24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101693,4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  <a:p>
            <a:pPr lvl="0" algn="ctr"/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73" name="Цилиндр 72"/>
          <p:cNvSpPr/>
          <p:nvPr/>
        </p:nvSpPr>
        <p:spPr>
          <a:xfrm>
            <a:off x="1118619" y="112060"/>
            <a:ext cx="7488832" cy="1320822"/>
          </a:xfrm>
          <a:prstGeom prst="can">
            <a:avLst>
              <a:gd name="adj" fmla="val 12894"/>
            </a:avLst>
          </a:prstGeom>
          <a:gradFill>
            <a:gsLst>
              <a:gs pos="5700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35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сельского поселения Покур </a:t>
            </a:r>
          </a:p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года</a:t>
            </a:r>
          </a:p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108 091,4 тыс.руб.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644008" y="3007577"/>
            <a:ext cx="4370784" cy="776431"/>
          </a:xfrm>
          <a:prstGeom prst="roundRect">
            <a:avLst/>
          </a:prstGeom>
          <a:gradFill>
            <a:gsLst>
              <a:gs pos="5700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39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активов-77,4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09342" y="4035645"/>
            <a:ext cx="4142901" cy="581733"/>
          </a:xfrm>
          <a:prstGeom prst="roundRect">
            <a:avLst/>
          </a:prstGeom>
          <a:gradFill>
            <a:gsLst>
              <a:gs pos="5700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39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лиц-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62,4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4644008" y="3947439"/>
            <a:ext cx="4380007" cy="821647"/>
          </a:xfrm>
          <a:prstGeom prst="roundRect">
            <a:avLst/>
          </a:prstGeom>
          <a:gradFill>
            <a:gsLst>
              <a:gs pos="5700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39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доходы от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платных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услуг(работ)и компенсация затрат государства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–214,2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644008" y="4932517"/>
            <a:ext cx="4380007" cy="813317"/>
          </a:xfrm>
          <a:prstGeom prst="roundRect">
            <a:avLst/>
          </a:prstGeom>
          <a:gradFill>
            <a:gsLst>
              <a:gs pos="5700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39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собственности поселений–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987,5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4644008" y="5965159"/>
            <a:ext cx="4370784" cy="732209"/>
          </a:xfrm>
          <a:prstGeom prst="roundRect">
            <a:avLst/>
          </a:prstGeom>
          <a:gradFill>
            <a:gsLst>
              <a:gs pos="5700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39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взыскания.штрафы-0,0</a:t>
            </a:r>
          </a:p>
        </p:txBody>
      </p:sp>
      <p:sp>
        <p:nvSpPr>
          <p:cNvPr id="37" name="Стрелка вниз 36"/>
          <p:cNvSpPr/>
          <p:nvPr/>
        </p:nvSpPr>
        <p:spPr>
          <a:xfrm>
            <a:off x="7253763" y="2743389"/>
            <a:ext cx="484632" cy="264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23109" y="5220986"/>
            <a:ext cx="4361599" cy="835971"/>
          </a:xfrm>
          <a:prstGeom prst="roundRect">
            <a:avLst/>
          </a:prstGeom>
          <a:gradFill>
            <a:gsLst>
              <a:gs pos="5700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39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уплаты акцизов на дизельное топливо, моторные масла, автомобильный бензин–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1973,8тыс.руб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09342" y="3571325"/>
            <a:ext cx="4142901" cy="346878"/>
          </a:xfrm>
          <a:prstGeom prst="roundRect">
            <a:avLst/>
          </a:prstGeom>
          <a:gradFill>
            <a:gsLst>
              <a:gs pos="5700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39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налог—11,9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09342" y="3026333"/>
            <a:ext cx="4142899" cy="388537"/>
          </a:xfrm>
          <a:prstGeom prst="roundRect">
            <a:avLst/>
          </a:prstGeom>
          <a:gradFill>
            <a:gsLst>
              <a:gs pos="5700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39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Ндфл-3026,9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09342" y="4699942"/>
            <a:ext cx="4142899" cy="438480"/>
          </a:xfrm>
          <a:prstGeom prst="roundRect">
            <a:avLst/>
          </a:prstGeom>
          <a:gradFill>
            <a:gsLst>
              <a:gs pos="5700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39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налог—43,3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09342" y="6139521"/>
            <a:ext cx="4360611" cy="647108"/>
          </a:xfrm>
          <a:prstGeom prst="roundRect">
            <a:avLst/>
          </a:prstGeom>
          <a:gradFill>
            <a:gsLst>
              <a:gs pos="5700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39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пошлина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тыс.руб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Стрелка вниз 37"/>
          <p:cNvSpPr/>
          <p:nvPr/>
        </p:nvSpPr>
        <p:spPr>
          <a:xfrm>
            <a:off x="1187624" y="2719662"/>
            <a:ext cx="504056" cy="287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1154721" y="1381552"/>
            <a:ext cx="484632" cy="132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трелка вниз 88"/>
          <p:cNvSpPr/>
          <p:nvPr/>
        </p:nvSpPr>
        <p:spPr>
          <a:xfrm>
            <a:off x="4252244" y="1472511"/>
            <a:ext cx="484632" cy="132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 вниз 89"/>
          <p:cNvSpPr/>
          <p:nvPr/>
        </p:nvSpPr>
        <p:spPr>
          <a:xfrm>
            <a:off x="7497126" y="1376589"/>
            <a:ext cx="484632" cy="132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"/>
    </mc:Choice>
    <mc:Fallback xmlns="">
      <p:transition spd="slow" advTm="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Цилиндр 3"/>
          <p:cNvSpPr/>
          <p:nvPr/>
        </p:nvSpPr>
        <p:spPr>
          <a:xfrm>
            <a:off x="467544" y="245645"/>
            <a:ext cx="8208912" cy="1754483"/>
          </a:xfrm>
          <a:prstGeom prst="can">
            <a:avLst/>
          </a:prstGeom>
          <a:gradFill>
            <a:gsLst>
              <a:gs pos="4200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75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</a:rPr>
              <a:t>Расходы 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бюджета сельского поселения 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Покур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dirty="0">
                <a:solidFill>
                  <a:schemeClr val="tx1"/>
                </a:solidFill>
                <a:effectLst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</a:rPr>
              <a:t>за 2023 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года</a:t>
            </a:r>
            <a:br>
              <a:rPr lang="ru-RU" sz="2400" b="1" dirty="0">
                <a:solidFill>
                  <a:schemeClr val="tx1"/>
                </a:solidFill>
                <a:effectLst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</a:rPr>
              <a:t>41 144,4 тыс.руб.</a:t>
            </a:r>
            <a:endParaRPr lang="ru-RU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9916" y="2419927"/>
            <a:ext cx="5704474" cy="402093"/>
          </a:xfrm>
          <a:prstGeom prst="round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                                16 911,7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9916" y="3002562"/>
            <a:ext cx="5704474" cy="420382"/>
          </a:xfrm>
          <a:prstGeom prst="round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                                                  273,5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9916" y="3598627"/>
            <a:ext cx="5704474" cy="523669"/>
          </a:xfrm>
          <a:prstGeom prst="round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                                                                   1 534,7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11323" y="4213145"/>
            <a:ext cx="5704474" cy="340614"/>
          </a:xfrm>
          <a:prstGeom prst="round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                                            4 643,6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8062" y="4727728"/>
            <a:ext cx="5704474" cy="361521"/>
          </a:xfrm>
          <a:prstGeom prst="round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                         5870,2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78199" y="5228787"/>
            <a:ext cx="5704474" cy="288032"/>
          </a:xfrm>
          <a:prstGeom prst="round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кинематография                                          11 532,7                                   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8062" y="5701670"/>
            <a:ext cx="5704474" cy="288032"/>
          </a:xfrm>
          <a:prstGeom prst="round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                                     357,7            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91186" y="6138935"/>
            <a:ext cx="5704474" cy="288032"/>
          </a:xfrm>
          <a:prstGeom prst="round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                                                   318,4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"/>
    </mc:Choice>
    <mc:Fallback xmlns="">
      <p:transition spd="slow" advTm="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55" y="4814575"/>
            <a:ext cx="2664382" cy="17827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41" y="2924944"/>
            <a:ext cx="2664296" cy="17456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544" y="995599"/>
            <a:ext cx="2656694" cy="182270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88640"/>
            <a:ext cx="7656677" cy="70265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сфере ЖКХ за 2023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года-5870,2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402895"/>
            <a:ext cx="3456384" cy="10081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хозяйство</a:t>
            </a: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2432,0 тыс.руб.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1560" y="5301208"/>
            <a:ext cx="3456384" cy="10081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3309,6 тыс.руб.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0" y="3276378"/>
            <a:ext cx="3456384" cy="104274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000" b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lvl="0" algn="ctr"/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Уличное освещение</a:t>
            </a: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128,6 тыс.руб.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b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lvl="0" algn="ctr"/>
            <a:endParaRPr lang="ru-RU" sz="1000" b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lvl="0" algn="ctr"/>
            <a:endParaRPr lang="ru-RU" sz="1000" b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lvl="0" algn="ctr"/>
            <a:endParaRPr lang="ru-RU" sz="1000" b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"/>
    </mc:Choice>
    <mc:Fallback xmlns="">
      <p:transition spd="slow" advTm="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вгений\Desktop\96782110306jpg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8517"/>
            <a:ext cx="2592288" cy="1724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157192"/>
            <a:ext cx="2592287" cy="1645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3275466"/>
            <a:ext cx="2592286" cy="171731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302524"/>
            <a:ext cx="7992888" cy="116164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сфере физической культуры и спорта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года -357,8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169" y="1628800"/>
            <a:ext cx="2939784" cy="226992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оплату труда МОП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274,6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063356"/>
            <a:ext cx="5472608" cy="26060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призов к праздникам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материальных запасов и других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для обеспечения муниципальных нужд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83,2 тыс.руб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7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"/>
    </mc:Choice>
    <mc:Fallback xmlns="">
      <p:transition spd="slow" advTm="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03051" y="116632"/>
            <a:ext cx="7169348" cy="1329584"/>
          </a:xfrm>
          <a:prstGeom prst="round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сфере культуры, кинематографии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года -11 532,7тыс. рублей.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9593" y="1878301"/>
            <a:ext cx="3306178" cy="1190659"/>
          </a:xfrm>
          <a:prstGeom prst="round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7767,6 тыс.руб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3332274"/>
            <a:ext cx="3306178" cy="1080120"/>
          </a:xfrm>
          <a:prstGeom prst="round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Кинематография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1096,2 тыс.руб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4783096"/>
            <a:ext cx="3306178" cy="1814256"/>
          </a:xfrm>
          <a:prstGeom prst="round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 Кинематографии.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2668,9 тыс.руб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39" y="1559122"/>
            <a:ext cx="3092933" cy="1814258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prstMaterial="flat">
            <a:bevelT/>
            <a:bevelB w="101600" prst="riblet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39" y="3486286"/>
            <a:ext cx="3092933" cy="1526890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9000"/>
              </a:srgbClr>
            </a:outerShdw>
            <a:reflection endPos="0" dist="508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28" y="5013176"/>
            <a:ext cx="3096345" cy="1778507"/>
          </a:xfrm>
          <a:prstGeom prst="rect">
            <a:avLst/>
          </a:prstGeom>
        </p:spPr>
      </p:pic>
      <p:pic>
        <p:nvPicPr>
          <p:cNvPr id="13" name="Звук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9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"/>
    </mc:Choice>
    <mc:Fallback xmlns="">
      <p:transition spd="slow" advTm="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1644988"/>
            <a:ext cx="3737533" cy="1584176"/>
          </a:xfrm>
          <a:prstGeom prst="round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и информатика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299,8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09035"/>
            <a:ext cx="3744416" cy="254337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3717032"/>
            <a:ext cx="3881549" cy="2376264"/>
          </a:xfrm>
          <a:prstGeom prst="round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управление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Дорожным хозяйством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4343,7тыс.руб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74435"/>
            <a:ext cx="3744416" cy="276440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99592" y="116632"/>
            <a:ext cx="7488832" cy="1040488"/>
          </a:xfrm>
          <a:prstGeom prst="round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сфере национальной экономики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2023 года-  4643,6 тыс. рублей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"/>
    </mc:Choice>
    <mc:Fallback xmlns="">
      <p:transition spd="slow" advTm="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79" y="4117647"/>
            <a:ext cx="3790720" cy="2703417"/>
          </a:xfrm>
          <a:prstGeom prst="rect">
            <a:avLst/>
          </a:prstGeom>
          <a:effectLst>
            <a:outerShdw blurRad="457200" dist="50800" dir="17640000" algn="ctr" rotWithShape="0">
              <a:srgbClr val="000000">
                <a:alpha val="43137"/>
              </a:srgbClr>
            </a:outerShdw>
            <a:reflection blurRad="1117600" endPos="65000" dist="4064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79" y="1317152"/>
            <a:ext cx="3835953" cy="259589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1628800"/>
            <a:ext cx="3960440" cy="1656184"/>
          </a:xfrm>
          <a:prstGeom prst="round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оплаты труда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273,5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4653136"/>
            <a:ext cx="3816424" cy="1656184"/>
          </a:xfrm>
          <a:prstGeom prst="roundRect">
            <a:avLst/>
          </a:prstGeom>
          <a:gradFill>
            <a:gsLst>
              <a:gs pos="2100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11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приобретение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материальных запасов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тыс.руб.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116632"/>
            <a:ext cx="6768752" cy="1080120"/>
          </a:xfrm>
          <a:prstGeom prst="round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51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сфере национальной обороны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года-273,5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8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"/>
    </mc:Choice>
    <mc:Fallback xmlns="">
      <p:transition spd="slow" advTm="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5096</TotalTime>
  <Words>530</Words>
  <Application>Microsoft Office PowerPoint</Application>
  <PresentationFormat>Экран (4:3)</PresentationFormat>
  <Paragraphs>133</Paragraphs>
  <Slides>12</Slides>
  <Notes>1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Радеон</dc:creator>
  <cp:lastModifiedBy>PC1</cp:lastModifiedBy>
  <cp:revision>368</cp:revision>
  <cp:lastPrinted>2018-04-09T10:50:57Z</cp:lastPrinted>
  <dcterms:created xsi:type="dcterms:W3CDTF">2013-08-08T06:26:24Z</dcterms:created>
  <dcterms:modified xsi:type="dcterms:W3CDTF">2024-07-01T05:30:11Z</dcterms:modified>
</cp:coreProperties>
</file>